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6AD096-1867-4111-AB70-47F1310E3F23}" type="doc">
      <dgm:prSet loTypeId="urn:microsoft.com/office/officeart/2005/8/layout/funnel1" loCatId="process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00F3C1B6-D627-45CB-8929-184584C2AE3F}">
      <dgm:prSet phldrT="[Текст]"/>
      <dgm:spPr/>
      <dgm:t>
        <a:bodyPr/>
        <a:lstStyle/>
        <a:p>
          <a:r>
            <a:rPr lang="ru-RU" dirty="0" smtClean="0"/>
            <a:t>Вызывающие кризис события (личностный смысл события)</a:t>
          </a:r>
          <a:endParaRPr lang="ru-RU" dirty="0"/>
        </a:p>
      </dgm:t>
    </dgm:pt>
    <dgm:pt modelId="{A2B0C647-70EB-4ABE-A9C1-7B0AB0DB7DF3}" type="parTrans" cxnId="{2BD0B409-3985-4301-B06A-E6B92A68B1B8}">
      <dgm:prSet/>
      <dgm:spPr/>
      <dgm:t>
        <a:bodyPr/>
        <a:lstStyle/>
        <a:p>
          <a:endParaRPr lang="ru-RU"/>
        </a:p>
      </dgm:t>
    </dgm:pt>
    <dgm:pt modelId="{06883C13-02AF-4BA2-9939-141E93B9E687}" type="sibTrans" cxnId="{2BD0B409-3985-4301-B06A-E6B92A68B1B8}">
      <dgm:prSet/>
      <dgm:spPr/>
      <dgm:t>
        <a:bodyPr/>
        <a:lstStyle/>
        <a:p>
          <a:endParaRPr lang="ru-RU"/>
        </a:p>
      </dgm:t>
    </dgm:pt>
    <dgm:pt modelId="{6833278F-C8B0-45D0-87F4-7EE4DD47E35F}">
      <dgm:prSet phldrT="[Текст]"/>
      <dgm:spPr/>
      <dgm:t>
        <a:bodyPr/>
        <a:lstStyle/>
        <a:p>
          <a:r>
            <a:rPr lang="ru-RU" dirty="0" smtClean="0"/>
            <a:t>Дефицит информации, необходимой для решения проблемы </a:t>
          </a:r>
          <a:endParaRPr lang="ru-RU" dirty="0"/>
        </a:p>
      </dgm:t>
    </dgm:pt>
    <dgm:pt modelId="{72A07241-6072-4B8D-984B-C866C7527E25}" type="parTrans" cxnId="{21EA246A-5E22-4702-99B2-917E8D2BA536}">
      <dgm:prSet/>
      <dgm:spPr/>
      <dgm:t>
        <a:bodyPr/>
        <a:lstStyle/>
        <a:p>
          <a:endParaRPr lang="ru-RU"/>
        </a:p>
      </dgm:t>
    </dgm:pt>
    <dgm:pt modelId="{E536B4F5-D7B5-4A1E-9C73-71F71C6C4301}" type="sibTrans" cxnId="{21EA246A-5E22-4702-99B2-917E8D2BA536}">
      <dgm:prSet/>
      <dgm:spPr/>
      <dgm:t>
        <a:bodyPr/>
        <a:lstStyle/>
        <a:p>
          <a:endParaRPr lang="ru-RU"/>
        </a:p>
      </dgm:t>
    </dgm:pt>
    <dgm:pt modelId="{B5B48E1C-7D92-4761-9B61-A29F48135FB2}">
      <dgm:prSet phldrT="[Текст]"/>
      <dgm:spPr/>
      <dgm:t>
        <a:bodyPr/>
        <a:lstStyle/>
        <a:p>
          <a:r>
            <a:rPr lang="ru-RU" b="1" i="1" u="sng" dirty="0" smtClean="0">
              <a:solidFill>
                <a:srgbClr val="C00000"/>
              </a:solidFill>
            </a:rPr>
            <a:t>Кризисная ситуация</a:t>
          </a:r>
          <a:endParaRPr lang="ru-RU" b="1" i="1" u="sng" dirty="0">
            <a:solidFill>
              <a:srgbClr val="C00000"/>
            </a:solidFill>
          </a:endParaRPr>
        </a:p>
      </dgm:t>
    </dgm:pt>
    <dgm:pt modelId="{D7910D98-CE46-4AD2-BA84-E3875D2F74B8}" type="parTrans" cxnId="{D89C2956-A868-4137-B65E-0CE84E60ADE9}">
      <dgm:prSet/>
      <dgm:spPr/>
      <dgm:t>
        <a:bodyPr/>
        <a:lstStyle/>
        <a:p>
          <a:endParaRPr lang="ru-RU"/>
        </a:p>
      </dgm:t>
    </dgm:pt>
    <dgm:pt modelId="{8A0A7765-10D3-4F4A-974C-EC4DDD964F8C}" type="sibTrans" cxnId="{D89C2956-A868-4137-B65E-0CE84E60ADE9}">
      <dgm:prSet/>
      <dgm:spPr/>
      <dgm:t>
        <a:bodyPr/>
        <a:lstStyle/>
        <a:p>
          <a:endParaRPr lang="ru-RU"/>
        </a:p>
      </dgm:t>
    </dgm:pt>
    <dgm:pt modelId="{ED9BC524-BC4D-4362-A011-59B1D7F25BB8}">
      <dgm:prSet phldrT="[Текст]"/>
      <dgm:spPr/>
      <dgm:t>
        <a:bodyPr/>
        <a:lstStyle/>
        <a:p>
          <a:r>
            <a:rPr lang="ru-RU" b="1" dirty="0" smtClean="0"/>
            <a:t>Фрустрированная потребность</a:t>
          </a:r>
          <a:endParaRPr lang="ru-RU" b="1" dirty="0"/>
        </a:p>
      </dgm:t>
    </dgm:pt>
    <dgm:pt modelId="{21C1EAC3-EBDC-409C-A505-38B567BD675B}" type="sibTrans" cxnId="{DCE49FAD-6C9B-4015-BCA0-8769DDF46CAF}">
      <dgm:prSet/>
      <dgm:spPr/>
      <dgm:t>
        <a:bodyPr/>
        <a:lstStyle/>
        <a:p>
          <a:endParaRPr lang="ru-RU"/>
        </a:p>
      </dgm:t>
    </dgm:pt>
    <dgm:pt modelId="{F6778B17-1BCF-404C-9102-20C2A3581845}" type="parTrans" cxnId="{DCE49FAD-6C9B-4015-BCA0-8769DDF46CAF}">
      <dgm:prSet/>
      <dgm:spPr/>
      <dgm:t>
        <a:bodyPr/>
        <a:lstStyle/>
        <a:p>
          <a:endParaRPr lang="ru-RU"/>
        </a:p>
      </dgm:t>
    </dgm:pt>
    <dgm:pt modelId="{174F0003-F19B-4665-9F3A-92A1A7782DED}" type="pres">
      <dgm:prSet presAssocID="{036AD096-1867-4111-AB70-47F1310E3F23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BCCBFD9-7564-4C49-BF41-D26B23905B61}" type="pres">
      <dgm:prSet presAssocID="{036AD096-1867-4111-AB70-47F1310E3F23}" presName="ellipse" presStyleLbl="trBgShp" presStyleIdx="0" presStyleCnt="1" custScaleY="136761" custLinFactNeighborX="-3877" custLinFactNeighborY="9398"/>
      <dgm:spPr/>
    </dgm:pt>
    <dgm:pt modelId="{F163F2DE-7893-4DA1-9FED-82B9E7E69265}" type="pres">
      <dgm:prSet presAssocID="{036AD096-1867-4111-AB70-47F1310E3F23}" presName="arrow1" presStyleLbl="fgShp" presStyleIdx="0" presStyleCnt="1" custLinFactNeighborX="3536" custLinFactNeighborY="46858"/>
      <dgm:spPr/>
    </dgm:pt>
    <dgm:pt modelId="{9E2F4628-D00A-40BB-9484-25E26171C82C}" type="pres">
      <dgm:prSet presAssocID="{036AD096-1867-4111-AB70-47F1310E3F23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40CA38-E098-4DCC-A67D-A38EAB0BCEDB}" type="pres">
      <dgm:prSet presAssocID="{ED9BC524-BC4D-4362-A011-59B1D7F25BB8}" presName="item1" presStyleLbl="node1" presStyleIdx="0" presStyleCnt="3" custLinFactNeighborX="-14318" custLinFactNeighborY="-95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820987-BCEB-498A-9257-5E7DA571C8E7}" type="pres">
      <dgm:prSet presAssocID="{6833278F-C8B0-45D0-87F4-7EE4DD47E35F}" presName="item2" presStyleLbl="node1" presStyleIdx="1" presStyleCnt="3" custScaleX="122448" custLinFactNeighborX="-4496" custLinFactNeighborY="-225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97F40A-3969-47C0-A816-1C41083DA1E7}" type="pres">
      <dgm:prSet presAssocID="{B5B48E1C-7D92-4761-9B61-A29F48135FB2}" presName="item3" presStyleLbl="node1" presStyleIdx="2" presStyleCnt="3" custScaleX="124308" custScaleY="89078" custLinFactNeighborX="28902" custLinFactNeighborY="56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29CEE2-D7F5-4421-8891-92D324B879DA}" type="pres">
      <dgm:prSet presAssocID="{036AD096-1867-4111-AB70-47F1310E3F23}" presName="funnel" presStyleLbl="trAlignAcc1" presStyleIdx="0" presStyleCnt="1" custAng="0" custScaleY="109197" custLinFactNeighborX="-1257" custLinFactNeighborY="7904"/>
      <dgm:spPr/>
    </dgm:pt>
  </dgm:ptLst>
  <dgm:cxnLst>
    <dgm:cxn modelId="{8C04CB81-C941-43C8-B081-E4A507CEABF9}" type="presOf" srcId="{036AD096-1867-4111-AB70-47F1310E3F23}" destId="{174F0003-F19B-4665-9F3A-92A1A7782DED}" srcOrd="0" destOrd="0" presId="urn:microsoft.com/office/officeart/2005/8/layout/funnel1"/>
    <dgm:cxn modelId="{21EA246A-5E22-4702-99B2-917E8D2BA536}" srcId="{036AD096-1867-4111-AB70-47F1310E3F23}" destId="{6833278F-C8B0-45D0-87F4-7EE4DD47E35F}" srcOrd="2" destOrd="0" parTransId="{72A07241-6072-4B8D-984B-C866C7527E25}" sibTransId="{E536B4F5-D7B5-4A1E-9C73-71F71C6C4301}"/>
    <dgm:cxn modelId="{77C90342-D1E5-448B-A90B-F8803615B445}" type="presOf" srcId="{ED9BC524-BC4D-4362-A011-59B1D7F25BB8}" destId="{96820987-BCEB-498A-9257-5E7DA571C8E7}" srcOrd="0" destOrd="0" presId="urn:microsoft.com/office/officeart/2005/8/layout/funnel1"/>
    <dgm:cxn modelId="{C8548A5B-E0FB-41E0-BC7E-EB865D540E22}" type="presOf" srcId="{B5B48E1C-7D92-4761-9B61-A29F48135FB2}" destId="{9E2F4628-D00A-40BB-9484-25E26171C82C}" srcOrd="0" destOrd="0" presId="urn:microsoft.com/office/officeart/2005/8/layout/funnel1"/>
    <dgm:cxn modelId="{D89C2956-A868-4137-B65E-0CE84E60ADE9}" srcId="{036AD096-1867-4111-AB70-47F1310E3F23}" destId="{B5B48E1C-7D92-4761-9B61-A29F48135FB2}" srcOrd="3" destOrd="0" parTransId="{D7910D98-CE46-4AD2-BA84-E3875D2F74B8}" sibTransId="{8A0A7765-10D3-4F4A-974C-EC4DDD964F8C}"/>
    <dgm:cxn modelId="{DCE49FAD-6C9B-4015-BCA0-8769DDF46CAF}" srcId="{036AD096-1867-4111-AB70-47F1310E3F23}" destId="{ED9BC524-BC4D-4362-A011-59B1D7F25BB8}" srcOrd="1" destOrd="0" parTransId="{F6778B17-1BCF-404C-9102-20C2A3581845}" sibTransId="{21C1EAC3-EBDC-409C-A505-38B567BD675B}"/>
    <dgm:cxn modelId="{2BD0B409-3985-4301-B06A-E6B92A68B1B8}" srcId="{036AD096-1867-4111-AB70-47F1310E3F23}" destId="{00F3C1B6-D627-45CB-8929-184584C2AE3F}" srcOrd="0" destOrd="0" parTransId="{A2B0C647-70EB-4ABE-A9C1-7B0AB0DB7DF3}" sibTransId="{06883C13-02AF-4BA2-9939-141E93B9E687}"/>
    <dgm:cxn modelId="{9CE8ADEE-F253-4007-BD5C-B83B79285C3B}" type="presOf" srcId="{6833278F-C8B0-45D0-87F4-7EE4DD47E35F}" destId="{B840CA38-E098-4DCC-A67D-A38EAB0BCEDB}" srcOrd="0" destOrd="0" presId="urn:microsoft.com/office/officeart/2005/8/layout/funnel1"/>
    <dgm:cxn modelId="{BE76FE3B-F3E9-4DE8-ADC5-60C4F1E801C4}" type="presOf" srcId="{00F3C1B6-D627-45CB-8929-184584C2AE3F}" destId="{EE97F40A-3969-47C0-A816-1C41083DA1E7}" srcOrd="0" destOrd="0" presId="urn:microsoft.com/office/officeart/2005/8/layout/funnel1"/>
    <dgm:cxn modelId="{E76F6B0F-3E46-42C1-BAE5-9411CF1F130D}" type="presParOf" srcId="{174F0003-F19B-4665-9F3A-92A1A7782DED}" destId="{5BCCBFD9-7564-4C49-BF41-D26B23905B61}" srcOrd="0" destOrd="0" presId="urn:microsoft.com/office/officeart/2005/8/layout/funnel1"/>
    <dgm:cxn modelId="{1E9AC8A1-EE18-47BA-ADAB-EF89F3F11CEA}" type="presParOf" srcId="{174F0003-F19B-4665-9F3A-92A1A7782DED}" destId="{F163F2DE-7893-4DA1-9FED-82B9E7E69265}" srcOrd="1" destOrd="0" presId="urn:microsoft.com/office/officeart/2005/8/layout/funnel1"/>
    <dgm:cxn modelId="{2D2A04B9-BB01-4A30-B778-3B30B3A6ECA8}" type="presParOf" srcId="{174F0003-F19B-4665-9F3A-92A1A7782DED}" destId="{9E2F4628-D00A-40BB-9484-25E26171C82C}" srcOrd="2" destOrd="0" presId="urn:microsoft.com/office/officeart/2005/8/layout/funnel1"/>
    <dgm:cxn modelId="{36EC9BC3-46E7-463C-A6DC-A1C8C8D6E56E}" type="presParOf" srcId="{174F0003-F19B-4665-9F3A-92A1A7782DED}" destId="{B840CA38-E098-4DCC-A67D-A38EAB0BCEDB}" srcOrd="3" destOrd="0" presId="urn:microsoft.com/office/officeart/2005/8/layout/funnel1"/>
    <dgm:cxn modelId="{5EA4D48F-D9FF-446E-8D74-4541BEF22900}" type="presParOf" srcId="{174F0003-F19B-4665-9F3A-92A1A7782DED}" destId="{96820987-BCEB-498A-9257-5E7DA571C8E7}" srcOrd="4" destOrd="0" presId="urn:microsoft.com/office/officeart/2005/8/layout/funnel1"/>
    <dgm:cxn modelId="{6B4C766C-A455-4DA1-A391-F1636479B869}" type="presParOf" srcId="{174F0003-F19B-4665-9F3A-92A1A7782DED}" destId="{EE97F40A-3969-47C0-A816-1C41083DA1E7}" srcOrd="5" destOrd="0" presId="urn:microsoft.com/office/officeart/2005/8/layout/funnel1"/>
    <dgm:cxn modelId="{12F26A42-7484-4A47-97EF-3B088068D846}" type="presParOf" srcId="{174F0003-F19B-4665-9F3A-92A1A7782DED}" destId="{4729CEE2-D7F5-4421-8891-92D324B879DA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BCCBFD9-7564-4C49-BF41-D26B23905B61}">
      <dsp:nvSpPr>
        <dsp:cNvPr id="0" name=""/>
        <dsp:cNvSpPr/>
      </dsp:nvSpPr>
      <dsp:spPr>
        <a:xfrm>
          <a:off x="2143139" y="142878"/>
          <a:ext cx="3649057" cy="1733130"/>
        </a:xfrm>
        <a:prstGeom prst="ellipse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z="-190500" extrusionH="1270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63F2DE-7893-4DA1-9FED-82B9E7E69265}">
      <dsp:nvSpPr>
        <dsp:cNvPr id="0" name=""/>
        <dsp:cNvSpPr/>
      </dsp:nvSpPr>
      <dsp:spPr>
        <a:xfrm>
          <a:off x="3786215" y="3571902"/>
          <a:ext cx="707181" cy="452596"/>
        </a:xfrm>
        <a:prstGeom prst="down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E2F4628-D00A-40BB-9484-25E26171C82C}">
      <dsp:nvSpPr>
        <dsp:cNvPr id="0" name=""/>
        <dsp:cNvSpPr/>
      </dsp:nvSpPr>
      <dsp:spPr>
        <a:xfrm>
          <a:off x="2417563" y="3721901"/>
          <a:ext cx="3394472" cy="8486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u="sng" kern="1200" dirty="0" smtClean="0">
              <a:solidFill>
                <a:srgbClr val="C00000"/>
              </a:solidFill>
            </a:rPr>
            <a:t>Кризисная ситуация</a:t>
          </a:r>
          <a:endParaRPr lang="ru-RU" sz="2400" b="1" i="1" u="sng" kern="1200" dirty="0">
            <a:solidFill>
              <a:srgbClr val="C00000"/>
            </a:solidFill>
          </a:endParaRPr>
        </a:p>
      </dsp:txBody>
      <dsp:txXfrm>
        <a:off x="2417563" y="3721901"/>
        <a:ext cx="3394472" cy="848618"/>
      </dsp:txXfrm>
    </dsp:sp>
    <dsp:sp modelId="{B840CA38-E098-4DCC-A67D-A38EAB0BCEDB}">
      <dsp:nvSpPr>
        <dsp:cNvPr id="0" name=""/>
        <dsp:cNvSpPr/>
      </dsp:nvSpPr>
      <dsp:spPr>
        <a:xfrm>
          <a:off x="3429028" y="1500201"/>
          <a:ext cx="1272927" cy="127292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Дефицит информации, необходимой для решения проблемы </a:t>
          </a:r>
          <a:endParaRPr lang="ru-RU" sz="800" kern="1200" dirty="0"/>
        </a:p>
      </dsp:txBody>
      <dsp:txXfrm>
        <a:off x="3429028" y="1500201"/>
        <a:ext cx="1272927" cy="1272927"/>
      </dsp:txXfrm>
    </dsp:sp>
    <dsp:sp modelId="{96820987-BCEB-498A-9257-5E7DA571C8E7}">
      <dsp:nvSpPr>
        <dsp:cNvPr id="0" name=""/>
        <dsp:cNvSpPr/>
      </dsp:nvSpPr>
      <dsp:spPr>
        <a:xfrm>
          <a:off x="2500332" y="379259"/>
          <a:ext cx="1558673" cy="1272927"/>
        </a:xfrm>
        <a:prstGeom prst="ellipse">
          <a:avLst/>
        </a:prstGeom>
        <a:gradFill rotWithShape="0">
          <a:gsLst>
            <a:gs pos="0">
              <a:schemeClr val="accent2">
                <a:hueOff val="-10081594"/>
                <a:satOff val="4384"/>
                <a:lumOff val="1275"/>
                <a:alphaOff val="0"/>
                <a:shade val="15000"/>
                <a:satMod val="180000"/>
              </a:schemeClr>
            </a:gs>
            <a:gs pos="50000">
              <a:schemeClr val="accent2">
                <a:hueOff val="-10081594"/>
                <a:satOff val="4384"/>
                <a:lumOff val="1275"/>
                <a:alphaOff val="0"/>
                <a:shade val="45000"/>
                <a:satMod val="170000"/>
              </a:schemeClr>
            </a:gs>
            <a:gs pos="70000">
              <a:schemeClr val="accent2">
                <a:hueOff val="-10081594"/>
                <a:satOff val="4384"/>
                <a:lumOff val="1275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10081594"/>
                <a:satOff val="4384"/>
                <a:lumOff val="1275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/>
            <a:t>Фрустрированная потребность</a:t>
          </a:r>
          <a:endParaRPr lang="ru-RU" sz="800" b="1" kern="1200" dirty="0"/>
        </a:p>
      </dsp:txBody>
      <dsp:txXfrm>
        <a:off x="2500332" y="379259"/>
        <a:ext cx="1558673" cy="1272927"/>
      </dsp:txXfrm>
    </dsp:sp>
    <dsp:sp modelId="{EE97F40A-3969-47C0-A816-1C41083DA1E7}">
      <dsp:nvSpPr>
        <dsp:cNvPr id="0" name=""/>
        <dsp:cNvSpPr/>
      </dsp:nvSpPr>
      <dsp:spPr>
        <a:xfrm>
          <a:off x="4214840" y="500062"/>
          <a:ext cx="1582350" cy="1133897"/>
        </a:xfrm>
        <a:prstGeom prst="ellipse">
          <a:avLst/>
        </a:prstGeom>
        <a:gradFill rotWithShape="0">
          <a:gsLst>
            <a:gs pos="0">
              <a:schemeClr val="accent2">
                <a:hueOff val="-20163188"/>
                <a:satOff val="8769"/>
                <a:lumOff val="2550"/>
                <a:alphaOff val="0"/>
                <a:shade val="15000"/>
                <a:satMod val="180000"/>
              </a:schemeClr>
            </a:gs>
            <a:gs pos="50000">
              <a:schemeClr val="accent2">
                <a:hueOff val="-20163188"/>
                <a:satOff val="8769"/>
                <a:lumOff val="2550"/>
                <a:alphaOff val="0"/>
                <a:shade val="45000"/>
                <a:satMod val="170000"/>
              </a:schemeClr>
            </a:gs>
            <a:gs pos="70000">
              <a:schemeClr val="accent2">
                <a:hueOff val="-20163188"/>
                <a:satOff val="8769"/>
                <a:lumOff val="255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20163188"/>
                <a:satOff val="8769"/>
                <a:lumOff val="255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Вызывающие кризис события (личностный смысл события)</a:t>
          </a:r>
          <a:endParaRPr lang="ru-RU" sz="800" kern="1200" dirty="0"/>
        </a:p>
      </dsp:txBody>
      <dsp:txXfrm>
        <a:off x="4214840" y="500062"/>
        <a:ext cx="1582350" cy="1133897"/>
      </dsp:txXfrm>
    </dsp:sp>
    <dsp:sp modelId="{4729CEE2-D7F5-4421-8891-92D324B879DA}">
      <dsp:nvSpPr>
        <dsp:cNvPr id="0" name=""/>
        <dsp:cNvSpPr/>
      </dsp:nvSpPr>
      <dsp:spPr>
        <a:xfrm>
          <a:off x="2084911" y="205855"/>
          <a:ext cx="3960217" cy="3459551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21.10.2018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4423"/>
            <a:ext cx="7772400" cy="2386028"/>
          </a:xfrm>
        </p:spPr>
        <p:txBody>
          <a:bodyPr/>
          <a:lstStyle/>
          <a:p>
            <a:r>
              <a:rPr lang="ru-RU" dirty="0" smtClean="0"/>
              <a:t>Профилактика суицидального риска среди подростков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3886200"/>
            <a:ext cx="8072494" cy="2471758"/>
          </a:xfrm>
        </p:spPr>
        <p:txBody>
          <a:bodyPr/>
          <a:lstStyle/>
          <a:p>
            <a:pPr algn="r"/>
            <a:r>
              <a:rPr lang="ru-RU" dirty="0" smtClean="0"/>
              <a:t>МБОУ «ШКОЛА № 72» </a:t>
            </a:r>
          </a:p>
          <a:p>
            <a:pPr algn="r"/>
            <a:r>
              <a:rPr lang="ru-RU" dirty="0" smtClean="0"/>
              <a:t>СОВЕТСКОГО РАЙОНА Г. КАЗАНИ</a:t>
            </a:r>
          </a:p>
          <a:p>
            <a:pPr algn="r"/>
            <a:r>
              <a:rPr lang="ru-RU" dirty="0" smtClean="0"/>
              <a:t>ПСИХОЛОГ: СУЛТАНОВА М.Р.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929222"/>
          </a:xfrm>
        </p:spPr>
        <p:txBody>
          <a:bodyPr/>
          <a:lstStyle/>
          <a:p>
            <a:r>
              <a:rPr lang="ru-RU" dirty="0" smtClean="0"/>
              <a:t>Ограничиваться утешающими нравоучениями («Это запрещает религия»)</a:t>
            </a:r>
          </a:p>
          <a:p>
            <a:r>
              <a:rPr lang="ru-RU" dirty="0" smtClean="0"/>
              <a:t>Занижать значимость ситуации («Это все не так уж и важно…»)</a:t>
            </a:r>
          </a:p>
          <a:p>
            <a:r>
              <a:rPr lang="ru-RU" dirty="0" smtClean="0"/>
              <a:t>Проявлять излишнее любопытство и сдержанность</a:t>
            </a:r>
          </a:p>
          <a:p>
            <a:r>
              <a:rPr lang="ru-RU" dirty="0" smtClean="0"/>
              <a:t>Давать наставления и советы без глубокого понимания ситуации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Малоэффективные способы поведения взрослых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Проявлять вежливость и уважение к чувствам и состояниям детей</a:t>
            </a:r>
          </a:p>
          <a:p>
            <a:r>
              <a:rPr lang="ru-RU" dirty="0" smtClean="0"/>
              <a:t>Быть объективным и спокойным при важных разговорах</a:t>
            </a:r>
          </a:p>
          <a:p>
            <a:r>
              <a:rPr lang="ru-RU" dirty="0" smtClean="0"/>
              <a:t>Знать границы собственных возможностей и использовать помощь специалистов</a:t>
            </a:r>
          </a:p>
          <a:p>
            <a:r>
              <a:rPr lang="ru-RU" dirty="0" smtClean="0"/>
              <a:t>Уметь находить положительные ресурсы в ситуациях</a:t>
            </a:r>
          </a:p>
          <a:p>
            <a:r>
              <a:rPr lang="ru-RU" dirty="0" smtClean="0"/>
              <a:t>Уметь контролировать свое поведение</a:t>
            </a:r>
          </a:p>
          <a:p>
            <a:r>
              <a:rPr lang="ru-RU" dirty="0" smtClean="0"/>
              <a:t>Поддерживать подростка (учить обращаться за помощью ко взрослым)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Эффективные способы поведения взрослых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rmAutofit/>
          </a:bodyPr>
          <a:lstStyle/>
          <a:p>
            <a:r>
              <a:rPr lang="ru-RU" dirty="0" smtClean="0"/>
              <a:t>Изменение в поведении подростка: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Отгороженность, замкнутость, снижение контактности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Повышенная раздражительность, утомляемость, вспыльчивость по малейшему поводу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Проявление асоциальных тенденций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Наличие актуальных конфликтов в семье и школе</a:t>
            </a:r>
          </a:p>
          <a:p>
            <a:pPr>
              <a:buFont typeface="Wingdings" pitchFamily="2" charset="2"/>
              <a:buChar char="ü"/>
            </a:pPr>
            <a:endParaRPr lang="ru-RU" dirty="0" smtClean="0"/>
          </a:p>
          <a:p>
            <a:pPr>
              <a:buFont typeface="Wingdings" pitchFamily="2" charset="2"/>
              <a:buChar char="ü"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786874" cy="1225536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Помощь психотерапевта, психолога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928934"/>
            <a:ext cx="8229600" cy="3197229"/>
          </a:xfrm>
        </p:spPr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6600" dirty="0" smtClean="0"/>
              <a:t>8-800-2000-122</a:t>
            </a:r>
            <a:endParaRPr lang="ru-RU" sz="66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72560" cy="2082792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Единый общероссийский номер телефона для детей и подростков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71744"/>
            <a:ext cx="8229600" cy="3554419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ru-RU" sz="6600" b="1" dirty="0" smtClean="0"/>
              <a:t>279-55-80</a:t>
            </a:r>
            <a:endParaRPr lang="en-US" sz="6600" b="1" dirty="0" smtClean="0"/>
          </a:p>
          <a:p>
            <a:pPr algn="ctr">
              <a:buNone/>
            </a:pPr>
            <a:endParaRPr lang="ru-RU" sz="6600" b="1" dirty="0" smtClean="0"/>
          </a:p>
          <a:p>
            <a:pPr algn="ctr">
              <a:buNone/>
            </a:pPr>
            <a:r>
              <a:rPr lang="en-US" sz="6600" b="1" dirty="0" smtClean="0"/>
              <a:t>serdeh129</a:t>
            </a:r>
            <a:endParaRPr lang="ru-RU" sz="66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572560" cy="1797040"/>
          </a:xfrm>
        </p:spPr>
        <p:txBody>
          <a:bodyPr/>
          <a:lstStyle/>
          <a:p>
            <a:r>
              <a:rPr lang="ru-RU" b="1" i="1" dirty="0" smtClean="0"/>
              <a:t>Телефон и сайт суицидологической службы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86412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en-US" i="1" dirty="0" smtClean="0"/>
          </a:p>
          <a:p>
            <a:pPr algn="just">
              <a:buNone/>
            </a:pPr>
            <a:r>
              <a:rPr lang="ru-RU" i="1" dirty="0" smtClean="0"/>
              <a:t>Во </a:t>
            </a:r>
            <a:r>
              <a:rPr lang="ru-RU" i="1" dirty="0" smtClean="0"/>
              <a:t>всем мире самоубийство входит в тройку наиболее распространенных причин смерти среди молодых людей в возрасте от 12- 24 лет. </a:t>
            </a:r>
          </a:p>
          <a:p>
            <a:pPr algn="just">
              <a:buNone/>
            </a:pPr>
            <a:r>
              <a:rPr lang="ru-RU" i="1" dirty="0" smtClean="0"/>
              <a:t>Россия находиться на втором месте по количеству суицидов среди подростков. </a:t>
            </a:r>
          </a:p>
          <a:p>
            <a:pPr algn="just">
              <a:buNone/>
            </a:pPr>
            <a:r>
              <a:rPr lang="ru-RU" i="1" dirty="0" smtClean="0"/>
              <a:t>Каждый 10 ребенок в нашей стране страдает от психического заболевания и нуждается в активном лечении, но при этом за профессиональной помощь многие не обращаются</a:t>
            </a:r>
            <a:endParaRPr lang="ru-RU" i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b="1" dirty="0" smtClean="0"/>
              <a:t>Скажи Жизни – Да!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lnSpcReduction="10000"/>
          </a:bodyPr>
          <a:lstStyle/>
          <a:p>
            <a:r>
              <a:rPr lang="ru-RU" b="1" i="1" dirty="0" smtClean="0"/>
              <a:t>Суицидальное поведение </a:t>
            </a:r>
            <a:r>
              <a:rPr lang="ru-RU" dirty="0" smtClean="0"/>
              <a:t>– любые внутренних и внешние формы психических актов, связанные с представлениями о лишении себя жизни</a:t>
            </a:r>
          </a:p>
          <a:p>
            <a:r>
              <a:rPr lang="ru-RU" b="1" i="1" dirty="0" smtClean="0"/>
              <a:t>Кризис</a:t>
            </a:r>
            <a:r>
              <a:rPr lang="ru-RU" dirty="0" smtClean="0"/>
              <a:t> – (от греч. </a:t>
            </a:r>
            <a:r>
              <a:rPr lang="en-US" dirty="0" err="1" smtClean="0"/>
              <a:t>Krisis</a:t>
            </a:r>
            <a:r>
              <a:rPr lang="en-US" dirty="0" smtClean="0"/>
              <a:t> – </a:t>
            </a:r>
            <a:r>
              <a:rPr lang="ru-RU" dirty="0" smtClean="0"/>
              <a:t>решение, поворотный пункт, исход) – это сложное обостренное, переломное состояние, опасное своей неустойчивостью…</a:t>
            </a:r>
          </a:p>
          <a:p>
            <a:r>
              <a:rPr lang="ru-RU" dirty="0" smtClean="0"/>
              <a:t>Кризис возникает в ситуациях, когда ранее усвоенные образцы поведения, недостаточны, чтобы справиться с обстоятельствами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Кризис и суицидальное поведение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50017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Структурные компоненты психологического кризиса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90063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Кратковременные конфликты в сфере близких отношений (в семье, в школе, в группе)</a:t>
            </a:r>
          </a:p>
          <a:p>
            <a:r>
              <a:rPr lang="ru-RU" dirty="0" smtClean="0"/>
              <a:t>Конфликт воспринимается как крайне значимый и </a:t>
            </a:r>
            <a:r>
              <a:rPr lang="ru-RU" dirty="0" err="1" smtClean="0"/>
              <a:t>травматичный</a:t>
            </a:r>
            <a:r>
              <a:rPr lang="ru-RU" dirty="0" smtClean="0"/>
              <a:t>…</a:t>
            </a:r>
          </a:p>
          <a:p>
            <a:r>
              <a:rPr lang="ru-RU" dirty="0" smtClean="0"/>
              <a:t>Суицидальный поступок воспринимается в романтически-героическом ореоле: как смелый вызов, как решительный и мужественный поступок</a:t>
            </a:r>
          </a:p>
          <a:p>
            <a:r>
              <a:rPr lang="ru-RU" dirty="0" smtClean="0"/>
              <a:t>Суицидальное поведение демонстративно, в нем есть признаки «игры на публику»</a:t>
            </a:r>
          </a:p>
          <a:p>
            <a:r>
              <a:rPr lang="ru-RU" dirty="0" smtClean="0"/>
              <a:t>Суицидальное поведение регулируется порывом, аффектом, в нем нет продуманности, взвешенности, точности расчета</a:t>
            </a:r>
          </a:p>
          <a:p>
            <a:r>
              <a:rPr lang="ru-RU" dirty="0" smtClean="0"/>
              <a:t>Средства самоубийства выбраны неумело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Особенности подросткового суицида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Формулировка:</a:t>
            </a:r>
          </a:p>
          <a:p>
            <a:pPr>
              <a:buNone/>
            </a:pPr>
            <a:r>
              <a:rPr lang="ru-RU" dirty="0" smtClean="0"/>
              <a:t>«Хорошо бы со мной, что-нибудь произошло»</a:t>
            </a:r>
          </a:p>
          <a:p>
            <a:pPr>
              <a:buNone/>
            </a:pPr>
            <a:r>
              <a:rPr lang="ru-RU" dirty="0" smtClean="0"/>
              <a:t>«Хорошо бы заснуть и не проснуться»</a:t>
            </a:r>
          </a:p>
          <a:p>
            <a:pPr>
              <a:buNone/>
            </a:pPr>
            <a:r>
              <a:rPr lang="ru-RU" dirty="0" smtClean="0"/>
              <a:t>«Жизнь закончена»</a:t>
            </a:r>
          </a:p>
          <a:p>
            <a:pPr>
              <a:buNone/>
            </a:pPr>
            <a:r>
              <a:rPr lang="ru-RU" dirty="0" smtClean="0"/>
              <a:t>«Мне не зачем больше жить»</a:t>
            </a:r>
          </a:p>
          <a:p>
            <a:pPr>
              <a:buNone/>
            </a:pPr>
            <a:r>
              <a:rPr lang="ru-RU" dirty="0" smtClean="0"/>
              <a:t>«Никому я не нужен»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Пассивные суицидальные мысли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… связаны с появлением цели, лишить себя жизни…</a:t>
            </a:r>
          </a:p>
          <a:p>
            <a:pPr algn="ctr">
              <a:buNone/>
            </a:pPr>
            <a:r>
              <a:rPr lang="ru-RU" b="1" dirty="0" smtClean="0"/>
              <a:t>Прямые фразы:</a:t>
            </a:r>
          </a:p>
          <a:p>
            <a:pPr algn="ctr">
              <a:buNone/>
            </a:pPr>
            <a:r>
              <a:rPr lang="ru-RU" dirty="0" smtClean="0"/>
              <a:t>«Я не могу этого выдержать. Я не хочу больше жить»</a:t>
            </a:r>
          </a:p>
          <a:p>
            <a:pPr algn="ctr">
              <a:buNone/>
            </a:pPr>
            <a:r>
              <a:rPr lang="ru-RU" dirty="0" smtClean="0"/>
              <a:t>«Я хочу покончить с собой»</a:t>
            </a:r>
          </a:p>
          <a:p>
            <a:pPr algn="ctr">
              <a:buNone/>
            </a:pPr>
            <a:r>
              <a:rPr lang="ru-RU" b="1" dirty="0" smtClean="0"/>
              <a:t>Завуалированные высказывания:</a:t>
            </a:r>
          </a:p>
          <a:p>
            <a:pPr algn="ctr">
              <a:buNone/>
            </a:pPr>
            <a:r>
              <a:rPr lang="ru-RU" dirty="0" smtClean="0"/>
              <a:t>«Вы не должны беспокоиться обо мне»</a:t>
            </a:r>
          </a:p>
          <a:p>
            <a:pPr algn="ctr">
              <a:buNone/>
            </a:pPr>
            <a:r>
              <a:rPr lang="ru-RU" dirty="0" smtClean="0"/>
              <a:t>«Я не хочу создавать для вас проблем»</a:t>
            </a:r>
          </a:p>
          <a:p>
            <a:pPr algn="ctr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Суицидальные замыслы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Подготовка к суициду проявляется в следующих действиях: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Приведение своих дел в порядок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Написание прощальных писем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Улаживание споров и конфликтов, раздаривание личных вещей 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Целенаправленный поиск средств покончить с собой (сбор информации о сильный лекарственных препаратах, поиск и хранение отравляющих веществ и жидкостей, сбор патронов и т.д..)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Суицидальные намерения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85778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Устойчивое позитивное отношение к жизни и негативное к смерти (что, она не выход из конфликта)</a:t>
            </a:r>
          </a:p>
          <a:p>
            <a:r>
              <a:rPr lang="ru-RU" dirty="0" smtClean="0"/>
              <a:t>Поиск вариантов приемлемых путей разрешения конфликтов</a:t>
            </a:r>
          </a:p>
          <a:p>
            <a:r>
              <a:rPr lang="ru-RU" dirty="0" smtClean="0"/>
              <a:t>Эффективные механизмы психологической защиты</a:t>
            </a:r>
          </a:p>
          <a:p>
            <a:r>
              <a:rPr lang="ru-RU" dirty="0" smtClean="0"/>
              <a:t>Высокий уровень социализации личности</a:t>
            </a:r>
          </a:p>
          <a:p>
            <a:r>
              <a:rPr lang="ru-RU" dirty="0" smtClean="0"/>
              <a:t>Забота о собственном здоровье</a:t>
            </a:r>
          </a:p>
          <a:p>
            <a:r>
              <a:rPr lang="ru-RU" dirty="0" smtClean="0"/>
              <a:t>Стремление к саморазвитию</a:t>
            </a:r>
          </a:p>
          <a:p>
            <a:r>
              <a:rPr lang="ru-RU" dirty="0" smtClean="0"/>
              <a:t>Умение компенсировать негативные личные переживания</a:t>
            </a:r>
          </a:p>
          <a:p>
            <a:r>
              <a:rPr lang="ru-RU" dirty="0" smtClean="0"/>
              <a:t>Использование методов саморегуляции</a:t>
            </a:r>
          </a:p>
          <a:p>
            <a:r>
              <a:rPr lang="ru-RU" dirty="0" smtClean="0"/>
              <a:t>Представления о неиспользованных жизненных возможностях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Антисуицидальные факторы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64</TotalTime>
  <Words>585</Words>
  <Application>Microsoft Office PowerPoint</Application>
  <PresentationFormat>Экран (4:3)</PresentationFormat>
  <Paragraphs>82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Открытая</vt:lpstr>
      <vt:lpstr>Профилактика суицидального риска среди подростков</vt:lpstr>
      <vt:lpstr>Скажи Жизни – Да!</vt:lpstr>
      <vt:lpstr>Кризис и суицидальное поведение</vt:lpstr>
      <vt:lpstr>Структурные компоненты психологического кризиса</vt:lpstr>
      <vt:lpstr>Особенности подросткового суицида</vt:lpstr>
      <vt:lpstr>Пассивные суицидальные мысли</vt:lpstr>
      <vt:lpstr>Суицидальные замыслы</vt:lpstr>
      <vt:lpstr>Суицидальные намерения</vt:lpstr>
      <vt:lpstr>Антисуицидальные факторы</vt:lpstr>
      <vt:lpstr>Малоэффективные способы поведения взрослых</vt:lpstr>
      <vt:lpstr>Эффективные способы поведения взрослых</vt:lpstr>
      <vt:lpstr>Помощь психотерапевта, психолога</vt:lpstr>
      <vt:lpstr>Единый общероссийский номер телефона для детей и подростков</vt:lpstr>
      <vt:lpstr>Телефон и сайт суицидологической службы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Султановы</dc:creator>
  <cp:lastModifiedBy>Султановы</cp:lastModifiedBy>
  <cp:revision>35</cp:revision>
  <dcterms:created xsi:type="dcterms:W3CDTF">2018-10-21T08:50:19Z</dcterms:created>
  <dcterms:modified xsi:type="dcterms:W3CDTF">2018-10-21T10:00:58Z</dcterms:modified>
</cp:coreProperties>
</file>